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3" r:id="rId2"/>
    <p:sldId id="321" r:id="rId3"/>
    <p:sldId id="315" r:id="rId4"/>
    <p:sldId id="322" r:id="rId5"/>
    <p:sldId id="270" r:id="rId6"/>
    <p:sldId id="320" r:id="rId7"/>
    <p:sldId id="314" r:id="rId8"/>
    <p:sldId id="316" r:id="rId9"/>
    <p:sldId id="317" r:id="rId10"/>
    <p:sldId id="318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A3149"/>
    <a:srgbClr val="662D49"/>
    <a:srgbClr val="663749"/>
    <a:srgbClr val="662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65" autoAdjust="0"/>
    <p:restoredTop sz="78720" autoAdjust="0"/>
  </p:normalViewPr>
  <p:slideViewPr>
    <p:cSldViewPr snapToGrid="0" snapToObjects="1">
      <p:cViewPr varScale="1">
        <p:scale>
          <a:sx n="177" d="100"/>
          <a:sy n="177" d="100"/>
        </p:scale>
        <p:origin x="1920" y="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E162-9D79-2943-B0A3-211BF28B751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2E400-0EC4-CD46-9C72-78BD5E9427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42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BAB52-94AF-9448-9B1C-7768B1879D49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47283-AD3B-EE49-8B53-C7D74121E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1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Bad from scratch: </a:t>
            </a: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Successfully loads a MR box, however, going from box to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texturedBox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seems easy, but exactly very difficult, since it requires modifying/adding many files. It is complex, and will get even harder when we have more complex models. It’s error-prone and time-consuming. I want to spend more time on renderer and shaders, rather than on the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files. This is why I decide to search for a library. </a:t>
            </a:r>
          </a:p>
          <a:p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Disadvantage of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-transform: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dependency. Code tied to 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gl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-Transform, but the author actively maintains the lib, last commit is 12/10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5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doable: Do not need to modify the renderer code if you switch from GLSL to WGSL. All modifications are done in shaders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5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5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Picture 13" descr="2-line-whit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99" y="4296762"/>
            <a:ext cx="1769927" cy="650138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51675"/>
            <a:ext cx="3080816" cy="3457724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 userDrawn="1"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 userDrawn="1">
            <p:ph type="subTitle" idx="1"/>
          </p:nvPr>
        </p:nvSpPr>
        <p:spPr>
          <a:xfrm>
            <a:off x="958151" y="3255792"/>
            <a:ext cx="7397039" cy="7315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23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2182" y="1782939"/>
            <a:ext cx="2544621" cy="47982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2182" y="2310651"/>
            <a:ext cx="2544621" cy="2282515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908842" y="1099992"/>
            <a:ext cx="0" cy="3599013"/>
          </a:xfrm>
          <a:prstGeom prst="line">
            <a:avLst/>
          </a:prstGeom>
          <a:ln w="952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5"/>
          <p:cNvSpPr>
            <a:spLocks noGrp="1"/>
          </p:cNvSpPr>
          <p:nvPr>
            <p:ph sz="quarter" idx="14"/>
          </p:nvPr>
        </p:nvSpPr>
        <p:spPr>
          <a:xfrm>
            <a:off x="310162" y="148515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10162" y="180834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/>
          </p:nvPr>
        </p:nvSpPr>
        <p:spPr>
          <a:xfrm>
            <a:off x="310162" y="235369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310162" y="26768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Content Placeholder 5"/>
          <p:cNvSpPr>
            <a:spLocks noGrp="1"/>
          </p:cNvSpPr>
          <p:nvPr>
            <p:ph sz="quarter" idx="18"/>
          </p:nvPr>
        </p:nvSpPr>
        <p:spPr>
          <a:xfrm>
            <a:off x="310162" y="3191895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9"/>
          </p:nvPr>
        </p:nvSpPr>
        <p:spPr>
          <a:xfrm>
            <a:off x="310162" y="35150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9033" y="965872"/>
            <a:ext cx="5295900" cy="41910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144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12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31" name="Rectangle 30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34" name="Rectangle 3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37" name="Rectangle 36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40" name="Rectangle 39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43" name="Rectangle 42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1" y="1197944"/>
            <a:ext cx="2198254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457210" y="1775180"/>
            <a:ext cx="2198255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2746376" y="1197944"/>
            <a:ext cx="276225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sz="quarter" idx="22"/>
          </p:nvPr>
        </p:nvSpPr>
        <p:spPr>
          <a:xfrm>
            <a:off x="2746378" y="1775180"/>
            <a:ext cx="276225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5611093" y="1197944"/>
            <a:ext cx="302808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5"/>
          <p:cNvSpPr>
            <a:spLocks noGrp="1"/>
          </p:cNvSpPr>
          <p:nvPr>
            <p:ph sz="quarter" idx="24"/>
          </p:nvPr>
        </p:nvSpPr>
        <p:spPr>
          <a:xfrm>
            <a:off x="5611099" y="1775180"/>
            <a:ext cx="302808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3582731" y="2283875"/>
            <a:ext cx="505644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5"/>
          <p:cNvSpPr>
            <a:spLocks noGrp="1"/>
          </p:cNvSpPr>
          <p:nvPr>
            <p:ph sz="quarter" idx="26"/>
          </p:nvPr>
        </p:nvSpPr>
        <p:spPr>
          <a:xfrm>
            <a:off x="3582730" y="2861109"/>
            <a:ext cx="5056446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Content Placeholder 5"/>
          <p:cNvSpPr>
            <a:spLocks noGrp="1"/>
          </p:cNvSpPr>
          <p:nvPr>
            <p:ph sz="quarter" idx="27" hasCustomPrompt="1"/>
          </p:nvPr>
        </p:nvSpPr>
        <p:spPr>
          <a:xfrm>
            <a:off x="457200" y="2283875"/>
            <a:ext cx="3035298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5"/>
          <p:cNvSpPr>
            <a:spLocks noGrp="1"/>
          </p:cNvSpPr>
          <p:nvPr>
            <p:ph sz="quarter" idx="28"/>
          </p:nvPr>
        </p:nvSpPr>
        <p:spPr>
          <a:xfrm>
            <a:off x="457206" y="2861109"/>
            <a:ext cx="3035299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Content Placeholder 5"/>
          <p:cNvSpPr>
            <a:spLocks noGrp="1"/>
          </p:cNvSpPr>
          <p:nvPr>
            <p:ph sz="quarter" idx="29" hasCustomPrompt="1"/>
          </p:nvPr>
        </p:nvSpPr>
        <p:spPr>
          <a:xfrm>
            <a:off x="457201" y="3385708"/>
            <a:ext cx="818197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4" name="Content Placeholder 5"/>
          <p:cNvSpPr>
            <a:spLocks noGrp="1"/>
          </p:cNvSpPr>
          <p:nvPr>
            <p:ph sz="quarter" idx="30"/>
          </p:nvPr>
        </p:nvSpPr>
        <p:spPr>
          <a:xfrm>
            <a:off x="457197" y="3962944"/>
            <a:ext cx="8181980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958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0" name="Rectangle 9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028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10162" y="0"/>
            <a:ext cx="7986713" cy="708422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5697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55382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135514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5075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96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4817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86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25400" y="1011586"/>
            <a:ext cx="9186334" cy="4138319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231435"/>
            <a:ext cx="8220956" cy="455768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1168" y="964078"/>
            <a:ext cx="9175834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85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-line-bluetext-colorshield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</p:spPr>
      </p:pic>
      <p:pic>
        <p:nvPicPr>
          <p:cNvPr id="14" name="Picture 13" descr="upennwatermark.pdf"/>
          <p:cNvPicPr>
            <a:picLocks/>
          </p:cNvPicPr>
          <p:nvPr userDrawn="1"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36510"/>
            <a:ext cx="3080816" cy="3472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255792"/>
            <a:ext cx="7397039" cy="65811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7" name="Rectangle 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59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3" name="Picture 12" descr="1-line-blu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pennwatermark.pdf"/>
          <p:cNvPicPr>
            <a:picLocks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6156" cy="374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85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261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pennwatermark.pdf"/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8896" cy="3749040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939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4904"/>
            <a:ext cx="4038600" cy="3489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04902"/>
            <a:ext cx="4038600" cy="34897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84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7992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46495"/>
            <a:ext cx="4040188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066669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546495"/>
            <a:ext cx="4041775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27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-line-bluetext-colorshield.png"/>
          <p:cNvPicPr>
            <a:picLocks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78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70" r:id="rId4"/>
    <p:sldLayoutId id="2147483668" r:id="rId5"/>
    <p:sldLayoutId id="2147483658" r:id="rId6"/>
    <p:sldLayoutId id="2147483667" r:id="rId7"/>
    <p:sldLayoutId id="2147483652" r:id="rId8"/>
    <p:sldLayoutId id="2147483653" r:id="rId9"/>
    <p:sldLayoutId id="2147483671" r:id="rId10"/>
    <p:sldLayoutId id="2147483672" r:id="rId11"/>
    <p:sldLayoutId id="2147483654" r:id="rId12"/>
    <p:sldLayoutId id="2147483655" r:id="rId13"/>
    <p:sldLayoutId id="2147483656" r:id="rId14"/>
    <p:sldLayoutId id="2147483657" r:id="rId15"/>
    <p:sldLayoutId id="2147483666" r:id="rId16"/>
    <p:sldLayoutId id="214748366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95001A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800" kern="1200">
          <a:solidFill>
            <a:schemeClr val="accent6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400" kern="1200">
          <a:solidFill>
            <a:schemeClr val="accent6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000" kern="1200">
          <a:solidFill>
            <a:schemeClr val="accent6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12" Type="http://schemas.openxmlformats.org/officeDocument/2006/relationships/image" Target="../media/image20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glTF</a:t>
            </a:r>
            <a:r>
              <a:rPr lang="en-US" dirty="0"/>
              <a:t> 2.0 Renderer </a:t>
            </a:r>
            <a:br>
              <a:rPr lang="en-US" dirty="0"/>
            </a:br>
            <a:r>
              <a:rPr lang="en-US" dirty="0"/>
              <a:t>	– </a:t>
            </a:r>
            <a:r>
              <a:rPr lang="en-US" dirty="0" err="1"/>
              <a:t>WebGPU</a:t>
            </a:r>
            <a:r>
              <a:rPr lang="en-US" dirty="0"/>
              <a:t> (GLSL + </a:t>
            </a:r>
            <a:r>
              <a:rPr lang="en-US" dirty="0" err="1"/>
              <a:t>gl</a:t>
            </a:r>
            <a:r>
              <a:rPr lang="en-US" dirty="0"/>
              <a:t>-Transform)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156122"/>
            <a:ext cx="7397039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(Charles) Zixin Zhang </a:t>
            </a:r>
          </a:p>
          <a:p>
            <a:r>
              <a:rPr lang="en-US" dirty="0"/>
              <a:t>https://github.com/zixin96/gltf-webgpu-viewer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B7A3B-4A68-4ECF-A281-C9724477262C}"/>
              </a:ext>
            </a:extLst>
          </p:cNvPr>
          <p:cNvSpPr txBox="1"/>
          <p:nvPr/>
        </p:nvSpPr>
        <p:spPr>
          <a:xfrm>
            <a:off x="4656670" y="46834"/>
            <a:ext cx="4603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94757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0" y="97975"/>
            <a:ext cx="8229600" cy="6936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40000" lnSpcReduction="20000"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5000" dirty="0">
                <a:solidFill>
                  <a:schemeClr val="bg1"/>
                </a:solidFill>
              </a:rPr>
              <a:t>Thank you to all the authors below for making this project possible.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KhronosGroup</a:t>
            </a:r>
            <a:r>
              <a:rPr lang="en-US" sz="3800" u="sng" dirty="0">
                <a:solidFill>
                  <a:schemeClr val="bg1"/>
                </a:solidFill>
              </a:rPr>
              <a:t>/</a:t>
            </a: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-Sample-Viewer </a:t>
            </a:r>
            <a:r>
              <a:rPr lang="en-US" sz="3800" dirty="0">
                <a:solidFill>
                  <a:schemeClr val="bg1"/>
                </a:solidFill>
              </a:rPr>
              <a:t>for providing a wonderful place to study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renderer. Importantly, the shader source codes are derived from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glTF</a:t>
            </a:r>
            <a:r>
              <a:rPr lang="en-US" sz="3800" u="sng" dirty="0">
                <a:solidFill>
                  <a:schemeClr val="bg1"/>
                </a:solidFill>
              </a:rPr>
              <a:t>-Transform by Don McCurdy </a:t>
            </a:r>
            <a:r>
              <a:rPr lang="en-US" sz="3800" dirty="0">
                <a:solidFill>
                  <a:schemeClr val="bg1"/>
                </a:solidFill>
              </a:rPr>
              <a:t>for providing an easy-to-use SDK for loading and reading </a:t>
            </a:r>
            <a:r>
              <a:rPr lang="en-US" sz="3800" dirty="0" err="1">
                <a:solidFill>
                  <a:schemeClr val="bg1"/>
                </a:solidFill>
              </a:rPr>
              <a:t>glTF</a:t>
            </a:r>
            <a:r>
              <a:rPr lang="en-US" sz="3800" dirty="0">
                <a:solidFill>
                  <a:schemeClr val="bg1"/>
                </a:solidFill>
              </a:rPr>
              <a:t> files.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kainino0x/</a:t>
            </a:r>
            <a:r>
              <a:rPr lang="en-US" sz="3800" u="sng" dirty="0" err="1">
                <a:solidFill>
                  <a:schemeClr val="bg1"/>
                </a:solidFill>
              </a:rPr>
              <a:t>glslang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providing a way to use GLSL shaders in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</a:pPr>
            <a:r>
              <a:rPr lang="en-US" sz="3800" u="sng" dirty="0" err="1">
                <a:solidFill>
                  <a:schemeClr val="bg1"/>
                </a:solidFill>
              </a:rPr>
              <a:t>mikolalysenko</a:t>
            </a:r>
            <a:r>
              <a:rPr lang="en-US" sz="3800" u="sng" dirty="0">
                <a:solidFill>
                  <a:schemeClr val="bg1"/>
                </a:solidFill>
              </a:rPr>
              <a:t>/3d-view-controls </a:t>
            </a:r>
            <a:r>
              <a:rPr lang="en-US" sz="3800" dirty="0">
                <a:solidFill>
                  <a:schemeClr val="bg1"/>
                </a:solidFill>
              </a:rPr>
              <a:t>for providing a user-friendly camera system.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Practical </a:t>
            </a:r>
            <a:r>
              <a:rPr lang="en-US" sz="3800" u="sng" dirty="0" err="1">
                <a:solidFill>
                  <a:schemeClr val="bg1"/>
                </a:solidFill>
              </a:rPr>
              <a:t>WebGPU</a:t>
            </a:r>
            <a:r>
              <a:rPr lang="en-US" sz="3800" u="sng" dirty="0">
                <a:solidFill>
                  <a:schemeClr val="bg1"/>
                </a:solidFill>
              </a:rPr>
              <a:t> Graphics by Jack Xu, PhD </a:t>
            </a:r>
            <a:r>
              <a:rPr lang="en-US" sz="3800" dirty="0">
                <a:solidFill>
                  <a:schemeClr val="bg1"/>
                </a:solidFill>
              </a:rPr>
              <a:t>for introducing me to the world of </a:t>
            </a:r>
            <a:r>
              <a:rPr lang="en-US" sz="3800" dirty="0" err="1">
                <a:solidFill>
                  <a:schemeClr val="bg1"/>
                </a:solidFill>
              </a:rPr>
              <a:t>WebGPU</a:t>
            </a:r>
            <a:r>
              <a:rPr lang="en-US" sz="3800" dirty="0">
                <a:solidFill>
                  <a:schemeClr val="bg1"/>
                </a:solidFill>
              </a:rPr>
              <a:t> and providing the base code for this project.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The Complete JavaScript Course 2022: From Zero to Expert! by Jonas </a:t>
            </a:r>
            <a:r>
              <a:rPr lang="en-US" sz="3800" u="sng" dirty="0" err="1">
                <a:solidFill>
                  <a:schemeClr val="bg1"/>
                </a:solidFill>
              </a:rPr>
              <a:t>Schmedtmann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what "async/await" means and the fundamental of </a:t>
            </a:r>
            <a:r>
              <a:rPr lang="en-US" sz="3800" dirty="0" err="1">
                <a:solidFill>
                  <a:schemeClr val="bg1"/>
                </a:solidFill>
              </a:rPr>
              <a:t>Javascript</a:t>
            </a:r>
            <a:r>
              <a:rPr lang="en-US" sz="3800" dirty="0">
                <a:solidFill>
                  <a:schemeClr val="bg1"/>
                </a:solidFill>
              </a:rPr>
              <a:t>. Highly recommend this course!</a:t>
            </a:r>
          </a:p>
          <a:p>
            <a:pPr>
              <a:buClr>
                <a:schemeClr val="bg1"/>
              </a:buClr>
            </a:pPr>
            <a:r>
              <a:rPr lang="en-US" sz="3800" u="sng" dirty="0">
                <a:solidFill>
                  <a:schemeClr val="bg1"/>
                </a:solidFill>
              </a:rPr>
              <a:t>Understanding TypeScript - 2022 Edition by Maximilian </a:t>
            </a:r>
            <a:r>
              <a:rPr lang="en-US" sz="3800" u="sng" dirty="0" err="1">
                <a:solidFill>
                  <a:schemeClr val="bg1"/>
                </a:solidFill>
              </a:rPr>
              <a:t>Schwarzmüller</a:t>
            </a:r>
            <a:r>
              <a:rPr lang="en-US" sz="3800" u="sng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for teaching me those finer details about Typescript.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3938371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246FE-169D-4785-AB1B-2108A270535D}"/>
              </a:ext>
            </a:extLst>
          </p:cNvPr>
          <p:cNvSpPr txBox="1"/>
          <p:nvPr/>
        </p:nvSpPr>
        <p:spPr>
          <a:xfrm>
            <a:off x="6503458" y="4184418"/>
            <a:ext cx="4616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(Charles) Zixin Zhang</a:t>
            </a:r>
          </a:p>
          <a:p>
            <a:r>
              <a:rPr lang="en-US" dirty="0">
                <a:solidFill>
                  <a:schemeClr val="bg1"/>
                </a:solidFill>
              </a:rPr>
              <a:t>zixinzha@seas.upenn.edu </a:t>
            </a:r>
          </a:p>
          <a:p>
            <a:r>
              <a:rPr lang="en-US" dirty="0">
                <a:solidFill>
                  <a:schemeClr val="bg1"/>
                </a:solidFill>
              </a:rPr>
              <a:t>https://github.com/zixin96</a:t>
            </a:r>
          </a:p>
        </p:txBody>
      </p:sp>
    </p:spTree>
    <p:extLst>
      <p:ext uri="{BB962C8B-B14F-4D97-AF65-F5344CB8AC3E}">
        <p14:creationId xmlns:p14="http://schemas.microsoft.com/office/powerpoint/2010/main" val="376195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is this project?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A281A-0E47-47DF-98D2-40151800E30C}"/>
              </a:ext>
            </a:extLst>
          </p:cNvPr>
          <p:cNvSpPr txBox="1"/>
          <p:nvPr/>
        </p:nvSpPr>
        <p:spPr>
          <a:xfrm>
            <a:off x="1925355" y="25881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FCD0A2-829F-4CCF-8872-E51AE5164AE4}"/>
              </a:ext>
            </a:extLst>
          </p:cNvPr>
          <p:cNvCxnSpPr/>
          <p:nvPr/>
        </p:nvCxnSpPr>
        <p:spPr>
          <a:xfrm>
            <a:off x="347133" y="1502833"/>
            <a:ext cx="5689600" cy="29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09B18C-E178-435D-AE38-FD1332957FDD}"/>
              </a:ext>
            </a:extLst>
          </p:cNvPr>
          <p:cNvSpPr txBox="1"/>
          <p:nvPr/>
        </p:nvSpPr>
        <p:spPr>
          <a:xfrm>
            <a:off x="1887159" y="103410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provides data…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6CECD2-EA1A-43CB-B9D1-761219482DE8}"/>
              </a:ext>
            </a:extLst>
          </p:cNvPr>
          <p:cNvCxnSpPr/>
          <p:nvPr/>
        </p:nvCxnSpPr>
        <p:spPr>
          <a:xfrm>
            <a:off x="7206071" y="4275336"/>
            <a:ext cx="1477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B802B3-5DBC-4F97-8FAF-02172F68C56E}"/>
              </a:ext>
            </a:extLst>
          </p:cNvPr>
          <p:cNvSpPr txBox="1"/>
          <p:nvPr/>
        </p:nvSpPr>
        <p:spPr>
          <a:xfrm>
            <a:off x="7306205" y="4297018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Goal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088D7-45DE-4B55-9FC9-2C9AE008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82" y="1768210"/>
            <a:ext cx="1838871" cy="2208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46F02D-73DC-47BC-931E-E4F2F1F9A015}"/>
              </a:ext>
            </a:extLst>
          </p:cNvPr>
          <p:cNvSpPr txBox="1"/>
          <p:nvPr/>
        </p:nvSpPr>
        <p:spPr>
          <a:xfrm>
            <a:off x="2437713" y="4048321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Occlusion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A3AFC4-C34D-44C9-AFCF-E00E0642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" y="1749571"/>
            <a:ext cx="1921654" cy="22734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F34A3C-9CDB-4852-AB15-D6EBC1E29C3A}"/>
              </a:ext>
            </a:extLst>
          </p:cNvPr>
          <p:cNvSpPr txBox="1"/>
          <p:nvPr/>
        </p:nvSpPr>
        <p:spPr>
          <a:xfrm>
            <a:off x="541867" y="4048321"/>
            <a:ext cx="96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Emissive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D519E7-F9B9-45AD-BA6A-BB186AE8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818" y="1768210"/>
            <a:ext cx="1817902" cy="21492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6B290B4-CE77-4DCE-9C9A-8F8D4D6D8750}"/>
              </a:ext>
            </a:extLst>
          </p:cNvPr>
          <p:cNvSpPr txBox="1"/>
          <p:nvPr/>
        </p:nvSpPr>
        <p:spPr>
          <a:xfrm>
            <a:off x="3999740" y="260044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42AF57-E5B3-43CF-B741-D98B1D69858E}"/>
              </a:ext>
            </a:extLst>
          </p:cNvPr>
          <p:cNvSpPr txBox="1"/>
          <p:nvPr/>
        </p:nvSpPr>
        <p:spPr>
          <a:xfrm>
            <a:off x="6063720" y="262777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+… =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0039163-3FED-4751-B5D1-08D59151D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843" y="1269886"/>
            <a:ext cx="2339157" cy="2767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875EE5-B710-4FC3-873E-B4C31EA4F099}"/>
              </a:ext>
            </a:extLst>
          </p:cNvPr>
          <p:cNvSpPr txBox="1"/>
          <p:nvPr/>
        </p:nvSpPr>
        <p:spPr>
          <a:xfrm>
            <a:off x="4245818" y="4048321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 Geometry</a:t>
            </a:r>
          </a:p>
        </p:txBody>
      </p:sp>
    </p:spTree>
    <p:extLst>
      <p:ext uri="{BB962C8B-B14F-4D97-AF65-F5344CB8AC3E}">
        <p14:creationId xmlns:p14="http://schemas.microsoft.com/office/powerpoint/2010/main" val="74470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Supported Features/Models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52" y="948989"/>
            <a:ext cx="8229600" cy="3690798"/>
          </a:xfrm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Core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Standard </a:t>
            </a:r>
            <a:r>
              <a:rPr lang="en-US" sz="2000" dirty="0" err="1">
                <a:solidFill>
                  <a:schemeClr val="bg1"/>
                </a:solidFill>
              </a:rPr>
              <a:t>glTF</a:t>
            </a:r>
            <a:r>
              <a:rPr lang="en-US" sz="2000" dirty="0">
                <a:solidFill>
                  <a:schemeClr val="bg1"/>
                </a:solidFill>
              </a:rPr>
              <a:t> 2.0 Sample Models (except for animation and skin)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Extensions: </a:t>
            </a:r>
            <a:r>
              <a:rPr lang="en-US" sz="2000" dirty="0" err="1">
                <a:solidFill>
                  <a:schemeClr val="bg1"/>
                </a:solidFill>
              </a:rPr>
              <a:t>KHR_lights_punctual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Selected Demo:</a:t>
            </a:r>
          </a:p>
          <a:p>
            <a:pPr marL="0" indent="0">
              <a:buClr>
                <a:schemeClr val="bg1"/>
              </a:buClr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20" name="Picture 19" descr="A picture containing tripod&#10;&#10;Description automatically generated">
            <a:extLst>
              <a:ext uri="{FF2B5EF4-FFF2-40B4-BE49-F238E27FC236}">
                <a16:creationId xmlns:a16="http://schemas.microsoft.com/office/drawing/2014/main" id="{6550D245-78D2-40D5-A85E-20EA5B17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92" y="2304940"/>
            <a:ext cx="785301" cy="1168011"/>
          </a:xfrm>
          <a:prstGeom prst="rect">
            <a:avLst/>
          </a:prstGeom>
        </p:spPr>
      </p:pic>
      <p:pic>
        <p:nvPicPr>
          <p:cNvPr id="22" name="Picture 21" descr="A picture containing green, indoor, dark, avocado&#10;&#10;Description automatically generated">
            <a:extLst>
              <a:ext uri="{FF2B5EF4-FFF2-40B4-BE49-F238E27FC236}">
                <a16:creationId xmlns:a16="http://schemas.microsoft.com/office/drawing/2014/main" id="{ED3416F4-E79E-4E3E-8C6F-5148CD2F7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907" y="3874157"/>
            <a:ext cx="1210855" cy="1198110"/>
          </a:xfrm>
          <a:prstGeom prst="rect">
            <a:avLst/>
          </a:prstGeom>
        </p:spPr>
      </p:pic>
      <p:pic>
        <p:nvPicPr>
          <p:cNvPr id="24" name="Picture 23" descr="A white fish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5F8B706-CCAF-448C-80E4-9AC8BA324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5" y="2292633"/>
            <a:ext cx="1353840" cy="1339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18827A-3BCA-4266-99F2-EB26F8B8A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264" y="3991722"/>
            <a:ext cx="1193665" cy="1105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A6CE44-E798-477D-94F4-0B1591518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63" y="2341471"/>
            <a:ext cx="1261842" cy="1168584"/>
          </a:xfrm>
          <a:prstGeom prst="rect">
            <a:avLst/>
          </a:prstGeom>
        </p:spPr>
      </p:pic>
      <p:pic>
        <p:nvPicPr>
          <p:cNvPr id="30" name="Picture 29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1ABF5285-B92B-487B-84A6-D206FECB6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905" y="2258609"/>
            <a:ext cx="1502190" cy="13911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5B6D64-6835-4953-8B49-D7BD4B78F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94" y="2424765"/>
            <a:ext cx="1264264" cy="12509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009C6B-C75E-4AB9-9436-DCB12594F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3948" y="2394666"/>
            <a:ext cx="1210856" cy="1198110"/>
          </a:xfrm>
          <a:prstGeom prst="rect">
            <a:avLst/>
          </a:prstGeom>
        </p:spPr>
      </p:pic>
      <p:pic>
        <p:nvPicPr>
          <p:cNvPr id="38" name="Picture 3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AEB724A1-5F1F-4E9C-936D-95FF20E15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556" y="3881827"/>
            <a:ext cx="1259445" cy="1246188"/>
          </a:xfrm>
          <a:prstGeom prst="rect">
            <a:avLst/>
          </a:prstGeom>
        </p:spPr>
      </p:pic>
      <p:pic>
        <p:nvPicPr>
          <p:cNvPr id="40" name="Picture 39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67C28D7F-0425-48A1-B9CB-3C2C35963F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84" y="2494621"/>
            <a:ext cx="1193665" cy="1181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422C0F8-CB88-4FD9-8587-C1B16CF576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5490" y="3466053"/>
            <a:ext cx="3489435" cy="16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7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8A9A8-1DB4-417D-AF26-04B7A97F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87"/>
            <a:ext cx="9144000" cy="497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6DCA6-A836-4387-A55A-927E94244370}"/>
              </a:ext>
            </a:extLst>
          </p:cNvPr>
          <p:cNvSpPr txBox="1"/>
          <p:nvPr/>
        </p:nvSpPr>
        <p:spPr>
          <a:xfrm>
            <a:off x="169334" y="774700"/>
            <a:ext cx="2688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4992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r>
              <a:rPr lang="en-US" u="sng" dirty="0" err="1">
                <a:solidFill>
                  <a:schemeClr val="bg1"/>
                </a:solidFill>
              </a:rPr>
              <a:t>gl</a:t>
            </a:r>
            <a:r>
              <a:rPr lang="en-US" u="sng" dirty="0">
                <a:solidFill>
                  <a:schemeClr val="bg1"/>
                </a:solidFill>
              </a:rPr>
              <a:t>-Transform</a:t>
            </a:r>
            <a:r>
              <a:rPr lang="en-US" dirty="0">
                <a:solidFill>
                  <a:schemeClr val="bg1"/>
                </a:solidFill>
              </a:rPr>
              <a:t> by Don McCurdy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JavaScript Library for reading 3D models in </a:t>
            </a:r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2.0 format</a:t>
            </a:r>
          </a:p>
          <a:p>
            <a:pPr>
              <a:buClr>
                <a:schemeClr val="bg1"/>
              </a:buClr>
            </a:pPr>
            <a:r>
              <a:rPr lang="en-US" u="sng" dirty="0">
                <a:solidFill>
                  <a:schemeClr val="bg1"/>
                </a:solidFill>
              </a:rPr>
              <a:t>@webgpu/glslang</a:t>
            </a:r>
            <a:r>
              <a:rPr lang="en-US" dirty="0">
                <a:solidFill>
                  <a:schemeClr val="bg1"/>
                </a:solidFill>
              </a:rPr>
              <a:t> by Kai Ninomiya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GLSL-to-SPIR-V compiler so that we can use GLSL in </a:t>
            </a:r>
            <a:r>
              <a:rPr lang="en-US" dirty="0" err="1">
                <a:solidFill>
                  <a:schemeClr val="bg1"/>
                </a:solidFill>
              </a:rPr>
              <a:t>WebGPU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u="sng" dirty="0">
                <a:solidFill>
                  <a:schemeClr val="bg1"/>
                </a:solidFill>
              </a:rPr>
              <a:t>3d-view-controls</a:t>
            </a:r>
            <a:r>
              <a:rPr lang="en-US" dirty="0">
                <a:solidFill>
                  <a:schemeClr val="bg1"/>
                </a:solidFill>
              </a:rPr>
              <a:t> by </a:t>
            </a:r>
            <a:r>
              <a:rPr lang="en-US" dirty="0" err="1">
                <a:solidFill>
                  <a:schemeClr val="bg1"/>
                </a:solidFill>
              </a:rPr>
              <a:t>Mikola</a:t>
            </a:r>
            <a:r>
              <a:rPr lang="en-US" dirty="0">
                <a:solidFill>
                  <a:schemeClr val="bg1"/>
                </a:solidFill>
              </a:rPr>
              <a:t> Lysenko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An easy-to-use 3D camera providing </a:t>
            </a:r>
            <a:r>
              <a:rPr lang="en-US" dirty="0" err="1">
                <a:solidFill>
                  <a:schemeClr val="bg1"/>
                </a:solidFill>
              </a:rPr>
              <a:t>ViewProjection</a:t>
            </a:r>
            <a:r>
              <a:rPr lang="en-US" dirty="0">
                <a:solidFill>
                  <a:schemeClr val="bg1"/>
                </a:solidFill>
              </a:rPr>
              <a:t> matrices</a:t>
            </a:r>
          </a:p>
          <a:p>
            <a:pPr>
              <a:buClr>
                <a:schemeClr val="bg1"/>
              </a:buClr>
            </a:pPr>
            <a:r>
              <a:rPr lang="en-US" dirty="0" err="1">
                <a:solidFill>
                  <a:schemeClr val="bg1"/>
                </a:solidFill>
              </a:rPr>
              <a:t>WebGPU</a:t>
            </a:r>
            <a:r>
              <a:rPr lang="en-US" dirty="0">
                <a:solidFill>
                  <a:schemeClr val="bg1"/>
                </a:solidFill>
              </a:rPr>
              <a:t> Renderer + Shaders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148226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gl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-Transform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BC050-726D-40C8-B4F9-D6C38B47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3" y="1185507"/>
            <a:ext cx="2185628" cy="3094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CD3FA-FEAA-49E9-8EF8-416B428155D2}"/>
              </a:ext>
            </a:extLst>
          </p:cNvPr>
          <p:cNvSpPr txBox="1"/>
          <p:nvPr/>
        </p:nvSpPr>
        <p:spPr>
          <a:xfrm>
            <a:off x="133350" y="724575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 </a:t>
            </a:r>
            <a:r>
              <a:rPr lang="en-US" dirty="0" err="1">
                <a:solidFill>
                  <a:schemeClr val="bg1"/>
                </a:solidFill>
              </a:rPr>
              <a:t>glTF</a:t>
            </a:r>
            <a:r>
              <a:rPr lang="en-US" dirty="0">
                <a:solidFill>
                  <a:schemeClr val="bg1"/>
                </a:solidFill>
              </a:rPr>
              <a:t> loader from scratch: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35DEC-B2AE-4A82-96D7-647A1D1000B8}"/>
              </a:ext>
            </a:extLst>
          </p:cNvPr>
          <p:cNvSpPr txBox="1"/>
          <p:nvPr/>
        </p:nvSpPr>
        <p:spPr>
          <a:xfrm>
            <a:off x="4077575" y="791886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dirty="0" err="1">
                <a:solidFill>
                  <a:schemeClr val="bg1"/>
                </a:solidFill>
              </a:rPr>
              <a:t>gl</a:t>
            </a:r>
            <a:r>
              <a:rPr lang="en-US" dirty="0">
                <a:solidFill>
                  <a:schemeClr val="bg1"/>
                </a:solidFill>
              </a:rPr>
              <a:t>-Transform: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D95FD-72B9-4D1B-B858-AA9A1B0C9E14}"/>
              </a:ext>
            </a:extLst>
          </p:cNvPr>
          <p:cNvSpPr/>
          <p:nvPr/>
        </p:nvSpPr>
        <p:spPr>
          <a:xfrm rot="1163216">
            <a:off x="11328" y="2737963"/>
            <a:ext cx="34314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“Don’t reinvent the wheel”</a:t>
            </a:r>
            <a:endParaRPr 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98D614-955E-4773-B661-431A07DD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402" y="1262388"/>
            <a:ext cx="4865506" cy="36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WGSL vs GLSL vs GLSL (WebGL)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E1B2BF-6C19-4907-BAF1-113D7E10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9" y="2688129"/>
            <a:ext cx="2970919" cy="462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268C6-B7C6-45FE-9871-EFD30220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89" y="1344586"/>
            <a:ext cx="4146763" cy="69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5534F-20AF-4030-8369-FD5E8E7C4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91" y="3965946"/>
            <a:ext cx="4172013" cy="523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5FD6A5-231E-490F-80A1-68611DFBB9A4}"/>
              </a:ext>
            </a:extLst>
          </p:cNvPr>
          <p:cNvSpPr txBox="1"/>
          <p:nvPr/>
        </p:nvSpPr>
        <p:spPr>
          <a:xfrm>
            <a:off x="92963" y="2219808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GLSL: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FFDF3-D675-448F-80F2-614063B98DB3}"/>
              </a:ext>
            </a:extLst>
          </p:cNvPr>
          <p:cNvSpPr txBox="1"/>
          <p:nvPr/>
        </p:nvSpPr>
        <p:spPr>
          <a:xfrm>
            <a:off x="92963" y="3463917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GLSL (WebGL):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D605A-F22E-4F07-8B7B-0F6A5F709F1C}"/>
              </a:ext>
            </a:extLst>
          </p:cNvPr>
          <p:cNvSpPr txBox="1"/>
          <p:nvPr/>
        </p:nvSpPr>
        <p:spPr>
          <a:xfrm>
            <a:off x="92963" y="876265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WGSL: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7642FC-ABDD-4678-B22E-E30F8CD1E14B}"/>
              </a:ext>
            </a:extLst>
          </p:cNvPr>
          <p:cNvSpPr txBox="1"/>
          <p:nvPr/>
        </p:nvSpPr>
        <p:spPr>
          <a:xfrm>
            <a:off x="5265468" y="153718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Higher Complexity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083EEA-552C-4985-9F54-957B84517398}"/>
              </a:ext>
            </a:extLst>
          </p:cNvPr>
          <p:cNvSpPr txBox="1"/>
          <p:nvPr/>
        </p:nvSpPr>
        <p:spPr>
          <a:xfrm>
            <a:off x="6232022" y="2256265"/>
            <a:ext cx="16355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WGSL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GLSL (WebGL)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EF4610-8CA3-444B-B8AC-B8614CA78F15}"/>
              </a:ext>
            </a:extLst>
          </p:cNvPr>
          <p:cNvCxnSpPr>
            <a:cxnSpLocks/>
          </p:cNvCxnSpPr>
          <p:nvPr/>
        </p:nvCxnSpPr>
        <p:spPr>
          <a:xfrm flipH="1">
            <a:off x="6931369" y="2426409"/>
            <a:ext cx="23681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87A210-7F32-4F7D-8A75-8F485580B5C1}"/>
              </a:ext>
            </a:extLst>
          </p:cNvPr>
          <p:cNvCxnSpPr>
            <a:cxnSpLocks/>
          </p:cNvCxnSpPr>
          <p:nvPr/>
        </p:nvCxnSpPr>
        <p:spPr>
          <a:xfrm flipH="1" flipV="1">
            <a:off x="6832013" y="3243796"/>
            <a:ext cx="336173" cy="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A3365B-A00A-4A85-88C4-5C86EEB1F751}"/>
              </a:ext>
            </a:extLst>
          </p:cNvPr>
          <p:cNvCxnSpPr>
            <a:cxnSpLocks/>
          </p:cNvCxnSpPr>
          <p:nvPr/>
        </p:nvCxnSpPr>
        <p:spPr>
          <a:xfrm>
            <a:off x="7168186" y="2402588"/>
            <a:ext cx="2690" cy="86089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8BFCC5-ACB9-46FE-9C91-C034DED2A16A}"/>
              </a:ext>
            </a:extLst>
          </p:cNvPr>
          <p:cNvCxnSpPr/>
          <p:nvPr/>
        </p:nvCxnSpPr>
        <p:spPr>
          <a:xfrm flipH="1" flipV="1">
            <a:off x="6232022" y="1962595"/>
            <a:ext cx="42333" cy="2700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35529F-D12A-41AE-B193-772AC76E56DB}"/>
              </a:ext>
            </a:extLst>
          </p:cNvPr>
          <p:cNvSpPr txBox="1"/>
          <p:nvPr/>
        </p:nvSpPr>
        <p:spPr>
          <a:xfrm>
            <a:off x="7119180" y="2616637"/>
            <a:ext cx="215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Conversion is doable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64B8B7-A5BA-45EE-9A6F-C3752E33076D}"/>
              </a:ext>
            </a:extLst>
          </p:cNvPr>
          <p:cNvCxnSpPr>
            <a:cxnSpLocks/>
          </p:cNvCxnSpPr>
          <p:nvPr/>
        </p:nvCxnSpPr>
        <p:spPr>
          <a:xfrm>
            <a:off x="5180400" y="2490315"/>
            <a:ext cx="826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0A8A54-0B32-4FFA-B316-45A16ECF5E71}"/>
              </a:ext>
            </a:extLst>
          </p:cNvPr>
          <p:cNvCxnSpPr/>
          <p:nvPr/>
        </p:nvCxnSpPr>
        <p:spPr>
          <a:xfrm>
            <a:off x="5597134" y="3271928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ACF5699-AEB8-41E0-8CDF-2FE6251C4E2A}"/>
              </a:ext>
            </a:extLst>
          </p:cNvPr>
          <p:cNvCxnSpPr/>
          <p:nvPr/>
        </p:nvCxnSpPr>
        <p:spPr>
          <a:xfrm>
            <a:off x="5597134" y="3271928"/>
            <a:ext cx="0" cy="781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6458E5-EBDC-426B-8761-18B4FE6A7B72}"/>
              </a:ext>
            </a:extLst>
          </p:cNvPr>
          <p:cNvCxnSpPr/>
          <p:nvPr/>
        </p:nvCxnSpPr>
        <p:spPr>
          <a:xfrm>
            <a:off x="5597134" y="4053541"/>
            <a:ext cx="58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863020B-4D09-41D6-8D3D-380BCC943864}"/>
              </a:ext>
            </a:extLst>
          </p:cNvPr>
          <p:cNvSpPr txBox="1"/>
          <p:nvPr/>
        </p:nvSpPr>
        <p:spPr>
          <a:xfrm>
            <a:off x="2765506" y="3021142"/>
            <a:ext cx="24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Conversion is nontrivial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AFDF76-B280-4E09-A122-727882526FD8}"/>
              </a:ext>
            </a:extLst>
          </p:cNvPr>
          <p:cNvCxnSpPr/>
          <p:nvPr/>
        </p:nvCxnSpPr>
        <p:spPr>
          <a:xfrm flipH="1">
            <a:off x="5155200" y="4053541"/>
            <a:ext cx="4419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48C397-E8F0-4A55-B10F-B677C49BABD4}"/>
              </a:ext>
            </a:extLst>
          </p:cNvPr>
          <p:cNvCxnSpPr/>
          <p:nvPr/>
        </p:nvCxnSpPr>
        <p:spPr>
          <a:xfrm flipV="1">
            <a:off x="5155200" y="2458800"/>
            <a:ext cx="0" cy="1594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6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Slow load time for large data sets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However, it works fine for small data sets in extension scenes such as Dragon Attenuation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     and Sheen Cloth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0999B94-9234-441A-910A-EADF14C2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19" y="1258666"/>
            <a:ext cx="5931948" cy="2172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3535E4-E861-46C4-A337-83842DB780CB}"/>
              </a:ext>
            </a:extLst>
          </p:cNvPr>
          <p:cNvCxnSpPr>
            <a:cxnSpLocks/>
          </p:cNvCxnSpPr>
          <p:nvPr/>
        </p:nvCxnSpPr>
        <p:spPr>
          <a:xfrm flipH="1">
            <a:off x="6432285" y="1667803"/>
            <a:ext cx="608398" cy="108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39F51E-7EAA-45BD-BF22-644BDDE1DC25}"/>
              </a:ext>
            </a:extLst>
          </p:cNvPr>
          <p:cNvSpPr txBox="1"/>
          <p:nvPr/>
        </p:nvSpPr>
        <p:spPr>
          <a:xfrm>
            <a:off x="7074549" y="1514193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GLSL to SPIV-V takes time!</a:t>
            </a:r>
          </a:p>
        </p:txBody>
      </p:sp>
    </p:spTree>
    <p:extLst>
      <p:ext uri="{BB962C8B-B14F-4D97-AF65-F5344CB8AC3E}">
        <p14:creationId xmlns:p14="http://schemas.microsoft.com/office/powerpoint/2010/main" val="263271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more extensions: start with </a:t>
            </a:r>
            <a:r>
              <a:rPr lang="en-US" dirty="0" err="1">
                <a:solidFill>
                  <a:schemeClr val="bg1"/>
                </a:solidFill>
              </a:rPr>
              <a:t>KHR_materials_sheen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Support for animation and skin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Improve load time for large data sets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WGSL for large data sets with less complex shader code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Use GLSL for small data sets with more complex </a:t>
            </a:r>
          </a:p>
          <a:p>
            <a:pPr marL="457200" lvl="1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shader code</a:t>
            </a:r>
          </a:p>
          <a:p>
            <a:pPr marL="457200" lvl="1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1D4E-5A7F-45D4-AF8F-7F30180EBED3}"/>
              </a:ext>
            </a:extLst>
          </p:cNvPr>
          <p:cNvSpPr txBox="1"/>
          <p:nvPr/>
        </p:nvSpPr>
        <p:spPr>
          <a:xfrm>
            <a:off x="4653804" y="0"/>
            <a:ext cx="4574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Live Demo (Use Chrome/Edge Canary): https://gltf-webgpu.netlify.app/</a:t>
            </a:r>
          </a:p>
        </p:txBody>
      </p:sp>
    </p:spTree>
    <p:extLst>
      <p:ext uri="{BB962C8B-B14F-4D97-AF65-F5344CB8AC3E}">
        <p14:creationId xmlns:p14="http://schemas.microsoft.com/office/powerpoint/2010/main" val="321274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144D"/>
      </a:dk1>
      <a:lt1>
        <a:sysClr val="window" lastClr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10676</TotalTime>
  <Words>748</Words>
  <Application>Microsoft Office PowerPoint</Application>
  <PresentationFormat>On-screen Show (16:9)</PresentationFormat>
  <Paragraphs>105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Gill Sans</vt:lpstr>
      <vt:lpstr>Arial</vt:lpstr>
      <vt:lpstr>Calibri</vt:lpstr>
      <vt:lpstr>Consolas</vt:lpstr>
      <vt:lpstr>Gill Sans MT</vt:lpstr>
      <vt:lpstr>Office Theme</vt:lpstr>
      <vt:lpstr>glTF 2.0 Renderer   – WebGPU (GLSL + gl-Transform)</vt:lpstr>
      <vt:lpstr>What is this project?</vt:lpstr>
      <vt:lpstr>Supported Features/Models</vt:lpstr>
      <vt:lpstr>PowerPoint Presentation</vt:lpstr>
      <vt:lpstr>Components</vt:lpstr>
      <vt:lpstr> gl-Transform </vt:lpstr>
      <vt:lpstr> WGSL vs GLSL vs GLSL (WebGL)</vt:lpstr>
      <vt:lpstr> Limitations</vt:lpstr>
      <vt:lpstr> Roadmap</vt:lpstr>
      <vt:lpstr> Acknowledgements</vt:lpstr>
    </vt:vector>
  </TitlesOfParts>
  <Company>Zder0to5ive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Lindsey Tabor</dc:creator>
  <cp:lastModifiedBy>Zixin Zhang</cp:lastModifiedBy>
  <cp:revision>199</cp:revision>
  <dcterms:created xsi:type="dcterms:W3CDTF">2017-09-22T15:37:04Z</dcterms:created>
  <dcterms:modified xsi:type="dcterms:W3CDTF">2021-12-13T04:24:31Z</dcterms:modified>
</cp:coreProperties>
</file>